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8" r:id="rId3"/>
    <p:sldId id="273" r:id="rId4"/>
    <p:sldId id="272" r:id="rId5"/>
    <p:sldId id="271" r:id="rId6"/>
    <p:sldId id="270" r:id="rId7"/>
    <p:sldId id="279" r:id="rId8"/>
    <p:sldId id="280" r:id="rId9"/>
    <p:sldId id="274" r:id="rId10"/>
    <p:sldId id="285" r:id="rId11"/>
    <p:sldId id="286" r:id="rId12"/>
    <p:sldId id="284" r:id="rId13"/>
    <p:sldId id="26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" y="10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705B-6FD0-4677-B233-E9C67F781D6F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C32DF-C50B-4EE6-A70D-D93B705B4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021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705B-6FD0-4677-B233-E9C67F781D6F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C32DF-C50B-4EE6-A70D-D93B705B4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088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705B-6FD0-4677-B233-E9C67F781D6F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C32DF-C50B-4EE6-A70D-D93B705B4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962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705B-6FD0-4677-B233-E9C67F781D6F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C32DF-C50B-4EE6-A70D-D93B705B4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8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705B-6FD0-4677-B233-E9C67F781D6F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C32DF-C50B-4EE6-A70D-D93B705B4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858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705B-6FD0-4677-B233-E9C67F781D6F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C32DF-C50B-4EE6-A70D-D93B705B4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293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705B-6FD0-4677-B233-E9C67F781D6F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C32DF-C50B-4EE6-A70D-D93B705B4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034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705B-6FD0-4677-B233-E9C67F781D6F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C32DF-C50B-4EE6-A70D-D93B705B4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17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705B-6FD0-4677-B233-E9C67F781D6F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C32DF-C50B-4EE6-A70D-D93B705B4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313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705B-6FD0-4677-B233-E9C67F781D6F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C32DF-C50B-4EE6-A70D-D93B705B4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703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705B-6FD0-4677-B233-E9C67F781D6F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C32DF-C50B-4EE6-A70D-D93B705B4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441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F705B-6FD0-4677-B233-E9C67F781D6F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C32DF-C50B-4EE6-A70D-D93B705B4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88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93579" y="911301"/>
            <a:ext cx="6715300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800" b="1" dirty="0" smtClean="0">
                <a:latin typeface="Palatino Linotype" panose="02040502050505030304" pitchFamily="18" charset="0"/>
                <a:ea typeface="MingLiU" panose="02020509000000000000" pitchFamily="49" charset="-120"/>
              </a:rPr>
              <a:t>Шаг в</a:t>
            </a:r>
          </a:p>
          <a:p>
            <a:pPr algn="ctr"/>
            <a:r>
              <a:rPr lang="ru-RU" sz="8800" b="1" dirty="0" smtClean="0">
                <a:latin typeface="Palatino Linotype" panose="02040502050505030304" pitchFamily="18" charset="0"/>
                <a:ea typeface="MingLiU" panose="02020509000000000000" pitchFamily="49" charset="-120"/>
              </a:rPr>
              <a:t>бессмертие</a:t>
            </a:r>
            <a:endParaRPr lang="ru-RU" sz="8800" b="1" dirty="0">
              <a:latin typeface="Palatino Linotype" panose="02040502050505030304" pitchFamily="18" charset="0"/>
              <a:ea typeface="MingLiU" panose="02020509000000000000" pitchFamily="49" charset="-12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68270" y="3712068"/>
            <a:ext cx="516591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Заря 1991 год</a:t>
            </a:r>
          </a:p>
          <a:p>
            <a:endParaRPr lang="ru-RU" sz="800" b="1" dirty="0"/>
          </a:p>
          <a:p>
            <a:r>
              <a:rPr lang="ru-RU" sz="2400" b="1" dirty="0"/>
              <a:t>Продолжение</a:t>
            </a:r>
          </a:p>
          <a:p>
            <a:r>
              <a:rPr lang="ru-RU" sz="2000" b="1" dirty="0"/>
              <a:t>Документальная повесть о военной поре, написанная по страницам дневника </a:t>
            </a:r>
          </a:p>
          <a:p>
            <a:r>
              <a:rPr lang="ru-RU" sz="2000" b="1" dirty="0"/>
              <a:t>Виталия Борзова – жителя деревни Князчино</a:t>
            </a:r>
            <a:r>
              <a:rPr lang="ru-RU" sz="2000" b="1" dirty="0" smtClean="0"/>
              <a:t>.</a:t>
            </a:r>
            <a:r>
              <a:rPr lang="ru-RU" sz="2000" dirty="0"/>
              <a:t>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235581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442"/>
            <a:ext cx="12192000" cy="691144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80160" y="1009213"/>
            <a:ext cx="9281160" cy="4562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октября 1943 года.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Здравствуйте, мои дорогие родные – мама, Вова, Юра и Валя! С горячим гвардейским приветом и наилучшими пожеланиями в жизни пишет вам ваш Виталий. Прошу передать мой привет всем моим друзьям, родным и знакомым. Спешу сообщить, что жив и здоров, нахожусь там, где миллионы таких, как я: дерусь с проклятой немчурой, то есть на фронте.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Когда еще был в училище, признаюсь, мне не очень хотелось идти сюда, подвергать свою жизнь опасности. Но как только я прошел несколько сот километров по Донбассу и Украине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(вы почувствовали: как нам не хватает дневниковых записей той поры? –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Б.П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.), как только я увидел дела, совершенные фашистскими варварами, все во мне перевернулось, все изменилось – я стал рваться в бой, я хотел, как можно скорее схватиться с врагом, бить его не только пулей или штыком, но и прикладом, душить его собственными руками.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400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442"/>
            <a:ext cx="12192000" cy="691144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10640" y="1197538"/>
            <a:ext cx="9479280" cy="4351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Фашисты вешают, расстреливают мирных жителей, уводят в рабство в Германию, они, отступая, расстанавливают их в свои походные колонны, чтобы помешать нашей авиации бомбить. Да разве можно описать все зверства и насилия, чинимые немецкими фашистами!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И вот, наконец, настала моя очередь посчитаться с озверевшим врагом – завтра или сегодня ночью иду в бой, а сейчас лежим в обороне и готовимся…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Мама! Мне очень хочется жить, посмотреть на будущее, на счастливую жизнь советских людей после войны. Но во имя победы я не пожалею не только крови, но и самой жизни, буду драться до последней возможности с проклятым врагом.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Адрес мой изменился: полевая почта 31757-П. До свидания… Ждите с Победой. Крепко целую. Ваш Виталий – гвардии сержант.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377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98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56360" y="1591334"/>
            <a:ext cx="94792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Валентина Петровна Кошелева – младшая сестра В. Борзова – со слов матери выучила наизусть содержание служебного письма, пришедшего вскоре после треугольника брата: «Сержант Борзов Виталий Петрович погиб смертью храбрых, похоронен на хуторе Васильевском Вольнянского района Запорожской области»…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	Мучительно ждали подробностей братья и сестра Виталия о его последнем дне. Спустя долгие годы помог случай.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Б.ПАНОВ,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(Наш. Корр.).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(Продолжение следует).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752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60768" y="3069766"/>
            <a:ext cx="5670463" cy="7312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Продолжение следует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475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2040" y="5965795"/>
            <a:ext cx="4553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Газета «</a:t>
            </a:r>
            <a:r>
              <a:rPr lang="ru-RU" dirty="0" smtClean="0"/>
              <a:t>Заря» </a:t>
            </a:r>
            <a:r>
              <a:rPr lang="ru-RU" dirty="0"/>
              <a:t>1991 год ф.59 оп.1 д.109 </a:t>
            </a:r>
            <a:r>
              <a:rPr lang="ru-RU" dirty="0" smtClean="0"/>
              <a:t>л.160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40" y="1673"/>
            <a:ext cx="39628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48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286"/>
            <a:ext cx="12428738" cy="71997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04257" y="1275006"/>
            <a:ext cx="45842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/>
              <a:t>14 февраля 1943 </a:t>
            </a:r>
            <a:r>
              <a:rPr lang="ru-RU" sz="2000" b="1" i="1" dirty="0" smtClean="0"/>
              <a:t>года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i="1" dirty="0"/>
              <a:t> </a:t>
            </a:r>
            <a:r>
              <a:rPr lang="ru-RU" sz="2000" i="1" dirty="0" smtClean="0"/>
              <a:t>    Случилось </a:t>
            </a:r>
            <a:r>
              <a:rPr lang="ru-RU" sz="2000" i="1" dirty="0"/>
              <a:t>то, к чему долго готовился. Я – призван в армию. 6 февраля прибыл к месту назначения – в Рязань, 1-ое Московское пулеметное училище, куда военкомат направил из нашего района 88 человек. Целую неделю мы формируемся и выдерживаем карантин, который продлится, вероятно, еще дня четыре-пять.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28015" y="1878296"/>
            <a:ext cx="45542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/>
              <a:t>15 февраля 1943 года</a:t>
            </a:r>
            <a:r>
              <a:rPr lang="ru-RU" sz="2000" b="1" i="1" dirty="0" smtClean="0"/>
              <a:t>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i="1" dirty="0"/>
              <a:t> </a:t>
            </a:r>
            <a:r>
              <a:rPr lang="ru-RU" sz="2000" i="1" dirty="0" smtClean="0"/>
              <a:t>    Почти </a:t>
            </a:r>
            <a:r>
              <a:rPr lang="ru-RU" sz="2000" i="1" dirty="0"/>
              <a:t>целый день, с утра до вечера, занимались строевой подготовкой. Лейтенант Львов, командир нашей роты, так муштровал нас, что нижние рубашки стали мокрыми. В общем, к вечеру мы еле двигали ногами.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63810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656" y="-204185"/>
            <a:ext cx="12659557" cy="741285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85997" y="951919"/>
            <a:ext cx="448852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/>
              <a:t>16 февраля 1943 года</a:t>
            </a:r>
            <a:r>
              <a:rPr lang="ru-RU" sz="2000" b="1" i="1" dirty="0" smtClean="0"/>
              <a:t>. 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i="1" dirty="0" smtClean="0"/>
              <a:t>     Вечером </a:t>
            </a:r>
            <a:r>
              <a:rPr lang="ru-RU" sz="2000" i="1" dirty="0"/>
              <a:t>принесли гармошку, под которую пели и плясали. Но у меня не было настроения. Привалившись к Андрею, я лежал на нарах и задумчиво смотрел в потолок, думая о родном доме, об отце: жив ли он, ведь от него нет писем уже два месяца. Думал о милой Рите, как-то она там? Впрочем, наверное, по-прежнему учится в школе.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68685" y="951919"/>
            <a:ext cx="466965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18 февраля 1943 года</a:t>
            </a:r>
            <a:r>
              <a:rPr lang="ru-RU" sz="2000" b="1" i="1" dirty="0" smtClean="0"/>
              <a:t>.</a:t>
            </a:r>
          </a:p>
          <a:p>
            <a:endParaRPr lang="ru-RU" sz="2000" dirty="0"/>
          </a:p>
          <a:p>
            <a:pPr algn="just"/>
            <a:r>
              <a:rPr lang="ru-RU" sz="2000" i="1" dirty="0"/>
              <a:t>Провиант, взятый из дома, кончился. Я перешел на поек, который дают в столовой. Питание хотя и хорошее, но его мало.</a:t>
            </a:r>
            <a:endParaRPr lang="ru-RU" sz="2000" dirty="0"/>
          </a:p>
          <a:p>
            <a:pPr algn="just"/>
            <a:r>
              <a:rPr lang="ru-RU" sz="2000" i="1" dirty="0"/>
              <a:t>	Сегодня наши ребята ходили на базар, покупали мясо и хлеб. Здесь, в Рязани, продукты ценятся примерно так же, как и у нас. Правда, хлеб несколько дешевле: 80 рублей за буханку вместо ста, масло – 75 рублей за 100 граммов, но молоко вдвое дороже – 60 рублей за литр.</a:t>
            </a:r>
            <a:endParaRPr lang="ru-RU" sz="2000" dirty="0"/>
          </a:p>
          <a:p>
            <a:pPr algn="just"/>
            <a:r>
              <a:rPr lang="ru-RU" sz="2000" i="1" dirty="0"/>
              <a:t>	</a:t>
            </a:r>
            <a:r>
              <a:rPr lang="ru-RU" sz="2000" i="1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20659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576" y="-115411"/>
            <a:ext cx="12624047" cy="72619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41611" y="1516331"/>
            <a:ext cx="441416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С 28 февраля товарищи Виталия стали получать повышенный курсантский паек. Настроение улучшилось. Вспомнился дом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i="1" dirty="0" smtClean="0"/>
              <a:t> </a:t>
            </a:r>
            <a:r>
              <a:rPr lang="ru-RU" sz="2000" i="1" dirty="0"/>
              <a:t>Только что перед ужином мы, школьные друзья, - Сладков, Коробов, Рубцов, Константинов и я - решили написать в школу письмо, которое не закончили, помешал ужин. Я и Коробов в эти минуты сидим и ждем остальных, чтобы дописать письмо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48697" y="1906232"/>
            <a:ext cx="44888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/>
              <a:t>14 марта 1943 год</a:t>
            </a:r>
            <a:r>
              <a:rPr lang="ru-RU" sz="2000" b="1" i="1" dirty="0" smtClean="0"/>
              <a:t>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i="1" dirty="0"/>
              <a:t>Весна! Скоро прилетят скворцы, распустится листва, затем настанет лето, а для нас, быть может, подоспеет фронт – смерть, муки, страдания.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94297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063" y="-197486"/>
            <a:ext cx="12405063" cy="70666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14548" y="622895"/>
            <a:ext cx="434360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/>
              <a:t>19 апреля 1943 года</a:t>
            </a:r>
            <a:r>
              <a:rPr lang="ru-RU" sz="2000" b="1" i="1" dirty="0" smtClean="0"/>
              <a:t>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i="1" dirty="0"/>
              <a:t>Вчерашний день был праздничным в училище: все три батальона принимали военную присягу. Погода была скверная, потому проходило это в помещении. Все взводы выстроились вдоль стен, и каждый курсант, выходя из строя, зачитывал текст присяги и расписывался на общем столе у командира роты. После этого батальоны проходили строевой смотр – несколько раз маршировали по плацу под оркестр мимо начальника училища.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741053" y="365782"/>
            <a:ext cx="461274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21 апреля 1943 года</a:t>
            </a:r>
            <a:r>
              <a:rPr lang="ru-RU" sz="2000" b="1" i="1" dirty="0" smtClean="0"/>
              <a:t>.</a:t>
            </a:r>
            <a:endParaRPr lang="ru-RU" sz="2000" dirty="0"/>
          </a:p>
          <a:p>
            <a:pPr algn="just"/>
            <a:r>
              <a:rPr lang="ru-RU" sz="2000" i="1" dirty="0" smtClean="0"/>
              <a:t>     Скоро </a:t>
            </a:r>
            <a:r>
              <a:rPr lang="ru-RU" sz="2000" i="1" dirty="0"/>
              <a:t>дадут команду строится на занятия. Сегодня – самый трудный день недели: военно-химический. На все занятия ходим в противогазах.</a:t>
            </a:r>
            <a:endParaRPr lang="ru-RU" sz="2000" dirty="0"/>
          </a:p>
          <a:p>
            <a:pPr algn="just"/>
            <a:r>
              <a:rPr lang="ru-RU" sz="2000" i="1" dirty="0"/>
              <a:t> </a:t>
            </a:r>
            <a:r>
              <a:rPr lang="ru-RU" sz="2000" i="1" dirty="0" smtClean="0"/>
              <a:t>    Удивительное </a:t>
            </a:r>
            <a:r>
              <a:rPr lang="ru-RU" sz="2000" i="1" dirty="0"/>
              <a:t>дело – командир взвода Гольдберг сегодня к нам особенно милостив: за истекшие полдня заставил нас пробежать в противогазах всего метров триста. Не то было в прошлую среду, пришлось идти с </a:t>
            </a:r>
            <a:r>
              <a:rPr lang="ru-RU" sz="2000" i="1" dirty="0" err="1"/>
              <a:t>матчастью</a:t>
            </a:r>
            <a:r>
              <a:rPr lang="ru-RU" sz="2000" i="1" dirty="0"/>
              <a:t> пулемета, ползти с ней по пашне, а потом снова бежать по буграм и ямам около кирпичного завода, и все в противогазе. Тогда, задыхаясь, я с отчаянием думал: «К черту все! Лучше на фронт! Скорее, как можно скорее выбраться бы в боевую часть.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17135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063" y="-197486"/>
            <a:ext cx="12405063" cy="70666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05841" y="365782"/>
            <a:ext cx="444785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/>
              <a:t>6 мая 1943 года</a:t>
            </a:r>
            <a:r>
              <a:rPr lang="ru-RU" sz="2000" b="1" i="1" dirty="0" smtClean="0"/>
              <a:t>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i="1" dirty="0"/>
              <a:t> </a:t>
            </a:r>
            <a:r>
              <a:rPr lang="ru-RU" sz="2000" i="1" dirty="0" smtClean="0"/>
              <a:t>    Вовка </a:t>
            </a:r>
            <a:r>
              <a:rPr lang="ru-RU" sz="2000" i="1" dirty="0"/>
              <a:t>Сладков получил отпуск домой на 5 суток по телеграмме: умерла мать. Это произошло так быстро, что я не успел сказать несколько слов другу, а главное – передать домой свой дневник. Какая досада! А ведь у меня всегда была большая надежда на то, что удастся отправить записи в Князчино. Пусть родные и друзья узнают о моей жизни в училище. Хочу, чтобы они имели память обо мне не только как об учащемся Вербилковской средней школы, колхозном счетоводе «по совместительству», но и курсанте военного училища, защитнике Отечества</a:t>
            </a:r>
            <a:r>
              <a:rPr lang="ru-RU" sz="2000" i="1" dirty="0" smtClean="0"/>
              <a:t>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27520" y="970638"/>
            <a:ext cx="43586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/>
              <a:t>Хочу, чтобы они имели память обо мне не только как об учащемся Вербилковской средней школы, колхозном счетоводе «по совместительству», но и курсанте военного училища, защитнике Отечества.</a:t>
            </a:r>
            <a:endParaRPr lang="ru-RU" sz="2000" dirty="0"/>
          </a:p>
          <a:p>
            <a:pPr algn="just"/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2000" i="1" dirty="0"/>
              <a:t>Как все-таки скверно получилось! И все же у меня есть надежда на то, что мой дневник не пропадет зря, и по записям, сделанным в нем, будут судить о нелегкой судьбе, выпавшей на долю нас, восемнадцатилетних. Потому регулярно пишу, посвящаю    этому часть свободного времени.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02703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063" y="-197486"/>
            <a:ext cx="12405063" cy="70666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66800" y="1094455"/>
            <a:ext cx="41605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/>
              <a:t>14 мая 1943 </a:t>
            </a:r>
            <a:r>
              <a:rPr lang="ru-RU" sz="2000" b="1" i="1" dirty="0" smtClean="0"/>
              <a:t>года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i="1" dirty="0"/>
              <a:t> </a:t>
            </a:r>
            <a:r>
              <a:rPr lang="ru-RU" sz="2000" i="1" dirty="0" smtClean="0"/>
              <a:t>    Позавчера </a:t>
            </a:r>
            <a:r>
              <a:rPr lang="ru-RU" sz="2000" i="1" dirty="0"/>
              <a:t>приехал из побывки Сладков. Привез мне несколько лепешек и 300 рублей денег, которые прислала мать. Она ходила в больницу и по пути зашла к ним домой. Как раз в это время Вовка и пришел со станции.</a:t>
            </a:r>
            <a:endParaRPr lang="ru-RU" sz="2000" dirty="0"/>
          </a:p>
          <a:p>
            <a:pPr algn="just"/>
            <a:r>
              <a:rPr lang="ru-RU" sz="2000" i="1" dirty="0"/>
              <a:t> </a:t>
            </a:r>
            <a:r>
              <a:rPr lang="ru-RU" sz="2000" i="1" dirty="0" smtClean="0"/>
              <a:t>    Милая </a:t>
            </a:r>
            <a:r>
              <a:rPr lang="ru-RU" sz="2000" i="1" dirty="0"/>
              <a:t>мама! Она не пожалела своих больных ног и еще раз сходила в деревню за лепешками и деньгами</a:t>
            </a:r>
            <a:r>
              <a:rPr lang="ru-RU" sz="2000" i="1" dirty="0" smtClean="0"/>
              <a:t>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26779" y="1094455"/>
            <a:ext cx="440213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/>
              <a:t>19 мая 1943 </a:t>
            </a:r>
            <a:r>
              <a:rPr lang="ru-RU" sz="2000" b="1" i="1" dirty="0" smtClean="0"/>
              <a:t>года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i="1" dirty="0"/>
              <a:t> </a:t>
            </a:r>
            <a:r>
              <a:rPr lang="ru-RU" sz="2000" i="1" dirty="0" smtClean="0"/>
              <a:t>    И </a:t>
            </a:r>
            <a:r>
              <a:rPr lang="ru-RU" sz="2000" i="1" dirty="0"/>
              <a:t>вот я имею возможность отослать мои дневники на родину. Дело в том, что сестра Русакова приехала в Рязань на свидание с братом. Уедет она послезавтра, поэтому вечером я передам Русакову мои записи и весточку родным, а та перешлет их Рите. Таким образом дневник будет дома. Может быть, он, хотя бы отчасти, согреет изболевшееся сердце матери.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33600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98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63980" y="1545168"/>
            <a:ext cx="94640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На следующий день, начиная новую, четвертую, тетрадь своих записей В. Борзов выведет лаконичное посвящение: «На долгую, добрую память моей дорогой маме от сына Виталия».</a:t>
            </a:r>
          </a:p>
          <a:p>
            <a:pPr algn="just"/>
            <a:r>
              <a:rPr lang="ru-RU" sz="2400" dirty="0"/>
              <a:t>Без сгинувшей в пыли фронтовых дорог пятой тетради Виталия Борзова с одним-единственным треугольником солдатского письма на весь период с 5 июля по 7 октября 1943 года мне приходится трудновато. Из письма знал, что он стал не просто «средним командиром», а гвардии сержантом, что мною как-то связывалось с его успехами в учебе.</a:t>
            </a:r>
          </a:p>
          <a:p>
            <a:pPr algn="just"/>
            <a:r>
              <a:rPr lang="ru-RU" sz="2400" dirty="0"/>
              <a:t>Однако давайте обратимся к последнему письму Виталия.</a:t>
            </a:r>
          </a:p>
        </p:txBody>
      </p:sp>
    </p:spTree>
    <p:extLst>
      <p:ext uri="{BB962C8B-B14F-4D97-AF65-F5344CB8AC3E}">
        <p14:creationId xmlns:p14="http://schemas.microsoft.com/office/powerpoint/2010/main" val="39706829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1014</Words>
  <Application>Microsoft Office PowerPoint</Application>
  <PresentationFormat>Широкоэкранный</PresentationFormat>
  <Paragraphs>61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MingLiU</vt:lpstr>
      <vt:lpstr>Arial</vt:lpstr>
      <vt:lpstr>Calibri</vt:lpstr>
      <vt:lpstr>Calibri Light</vt:lpstr>
      <vt:lpstr>Palatino Linotype</vt:lpstr>
      <vt:lpstr>Sylfaen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47</cp:revision>
  <dcterms:created xsi:type="dcterms:W3CDTF">2021-03-04T09:39:08Z</dcterms:created>
  <dcterms:modified xsi:type="dcterms:W3CDTF">2021-03-11T06:17:11Z</dcterms:modified>
</cp:coreProperties>
</file>